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handoutMasterIdLst>
    <p:handoutMasterId r:id="rId12"/>
  </p:handoutMasterIdLst>
  <p:sldIdLst>
    <p:sldId id="256" r:id="rId2"/>
    <p:sldId id="257" r:id="rId3"/>
    <p:sldId id="258" r:id="rId4"/>
    <p:sldId id="262" r:id="rId5"/>
    <p:sldId id="259" r:id="rId6"/>
    <p:sldId id="265" r:id="rId7"/>
    <p:sldId id="263" r:id="rId8"/>
    <p:sldId id="260" r:id="rId9"/>
    <p:sldId id="261" r:id="rId10"/>
    <p:sldId id="264" r:id="rId11"/>
  </p:sldIdLst>
  <p:sldSz cx="12192000" cy="6858000"/>
  <p:notesSz cx="7102475" cy="93884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6" d="100"/>
          <a:sy n="96" d="100"/>
        </p:scale>
        <p:origin x="28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91624BCA-CCD6-477E-A018-7A07EE388787}" type="datetimeFigureOut">
              <a:rPr lang="en-US" smtClean="0"/>
              <a:t>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2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3B75430C-253E-48E1-AE59-2712B2DAC8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5355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1/27/2017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1/27/2017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1/27/2017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1/27/2017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1/27/2017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1/27/2017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7200" dirty="0" smtClean="0"/>
              <a:t>Graduate Travel Procedures</a:t>
            </a:r>
            <a:endParaRPr lang="en-US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GPSA Presents: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618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What Can I receive Travel funding for?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Presenting at and/or attending </a:t>
            </a:r>
            <a:r>
              <a:rPr lang="en-US" dirty="0"/>
              <a:t>a conference, convention, seminar, workshop or professional event related to your studies</a:t>
            </a:r>
          </a:p>
          <a:p>
            <a:r>
              <a:rPr lang="en-US" sz="2400" dirty="0" smtClean="0"/>
              <a:t>MAXIMUM </a:t>
            </a:r>
            <a:r>
              <a:rPr lang="en-US" sz="2400" dirty="0"/>
              <a:t>PER FISCAL </a:t>
            </a:r>
            <a:r>
              <a:rPr lang="en-US" sz="2400" dirty="0" smtClean="0"/>
              <a:t>YEAR:</a:t>
            </a:r>
            <a:r>
              <a:rPr lang="en-US" sz="2400" b="1" dirty="0" smtClean="0"/>
              <a:t> </a:t>
            </a:r>
            <a:r>
              <a:rPr lang="en-US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$800</a:t>
            </a:r>
            <a:r>
              <a:rPr lang="en-US" dirty="0"/>
              <a:t>	</a:t>
            </a:r>
            <a:endParaRPr lang="en-US" dirty="0" smtClean="0"/>
          </a:p>
          <a:p>
            <a:r>
              <a:rPr lang="en-US" u="sng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Attending </a:t>
            </a:r>
            <a:r>
              <a:rPr lang="en-US" u="sng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a Conference/Event</a:t>
            </a:r>
            <a:r>
              <a:rPr lang="en-US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	</a:t>
            </a:r>
            <a:endParaRPr lang="en-US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tx1">
                    <a:lumMod val="85000"/>
                  </a:schemeClr>
                </a:solidFill>
              </a:rPr>
              <a:t>       In State:                     Up </a:t>
            </a:r>
            <a:r>
              <a:rPr lang="en-US" dirty="0">
                <a:solidFill>
                  <a:schemeClr val="tx1">
                    <a:lumMod val="85000"/>
                  </a:schemeClr>
                </a:solidFill>
              </a:rPr>
              <a:t>to </a:t>
            </a:r>
            <a:r>
              <a:rPr lang="en-US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$200 </a:t>
            </a:r>
            <a:r>
              <a:rPr lang="en-US" dirty="0">
                <a:solidFill>
                  <a:schemeClr val="tx1">
                    <a:lumMod val="85000"/>
                  </a:schemeClr>
                </a:solidFill>
              </a:rPr>
              <a:t>per trip	</a:t>
            </a:r>
            <a:endParaRPr lang="en-US" dirty="0" smtClean="0">
              <a:solidFill>
                <a:schemeClr val="tx1">
                  <a:lumMod val="85000"/>
                </a:schemeClr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tx1">
                    <a:lumMod val="85000"/>
                  </a:schemeClr>
                </a:solidFill>
              </a:rPr>
              <a:t>       Out of State:           Up </a:t>
            </a:r>
            <a:r>
              <a:rPr lang="en-US" dirty="0">
                <a:solidFill>
                  <a:schemeClr val="tx1">
                    <a:lumMod val="85000"/>
                  </a:schemeClr>
                </a:solidFill>
              </a:rPr>
              <a:t>to 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$</a:t>
            </a:r>
            <a:r>
              <a:rPr lang="en-US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200 </a:t>
            </a:r>
            <a:r>
              <a:rPr lang="en-US" dirty="0">
                <a:solidFill>
                  <a:schemeClr val="tx1">
                    <a:lumMod val="85000"/>
                  </a:schemeClr>
                </a:solidFill>
              </a:rPr>
              <a:t>per trip	</a:t>
            </a:r>
            <a:endParaRPr lang="en-US" dirty="0" smtClean="0">
              <a:solidFill>
                <a:schemeClr val="tx1">
                  <a:lumMod val="85000"/>
                </a:schemeClr>
              </a:solidFill>
            </a:endParaRPr>
          </a:p>
          <a:p>
            <a:pPr marL="228600" lvl="8">
              <a:spcBef>
                <a:spcPts val="1000"/>
              </a:spcBef>
            </a:pPr>
            <a:r>
              <a:rPr lang="en-US" sz="2600" u="sng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Presenting/Competing  at </a:t>
            </a:r>
            <a:r>
              <a:rPr lang="en-US" sz="2600" u="sng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Conference/Event</a:t>
            </a:r>
          </a:p>
          <a:p>
            <a:pPr marL="0" lvl="8" indent="0">
              <a:spcBef>
                <a:spcPts val="1000"/>
              </a:spcBef>
              <a:buNone/>
            </a:pPr>
            <a:r>
              <a:rPr lang="en-US" sz="2600" dirty="0" smtClean="0">
                <a:solidFill>
                  <a:schemeClr val="tx1">
                    <a:lumMod val="85000"/>
                  </a:schemeClr>
                </a:solidFill>
              </a:rPr>
              <a:t>       In State:</a:t>
            </a:r>
            <a:r>
              <a:rPr lang="en-US" sz="2600" dirty="0">
                <a:solidFill>
                  <a:schemeClr val="tx1">
                    <a:lumMod val="85000"/>
                  </a:schemeClr>
                </a:solidFill>
              </a:rPr>
              <a:t>	</a:t>
            </a:r>
            <a:r>
              <a:rPr lang="en-US" sz="2600" dirty="0" smtClean="0">
                <a:solidFill>
                  <a:schemeClr val="tx1">
                    <a:lumMod val="85000"/>
                  </a:schemeClr>
                </a:solidFill>
              </a:rPr>
              <a:t>                   Up </a:t>
            </a:r>
            <a:r>
              <a:rPr lang="en-US" sz="2600" dirty="0">
                <a:solidFill>
                  <a:schemeClr val="tx1">
                    <a:lumMod val="85000"/>
                  </a:schemeClr>
                </a:solidFill>
              </a:rPr>
              <a:t>to </a:t>
            </a:r>
            <a:r>
              <a:rPr lang="en-US" sz="26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$400 </a:t>
            </a:r>
            <a:r>
              <a:rPr lang="en-US" sz="2600" dirty="0">
                <a:solidFill>
                  <a:schemeClr val="tx1">
                    <a:lumMod val="85000"/>
                  </a:schemeClr>
                </a:solidFill>
              </a:rPr>
              <a:t>per </a:t>
            </a:r>
            <a:r>
              <a:rPr lang="en-US" sz="2600" dirty="0" smtClean="0">
                <a:solidFill>
                  <a:schemeClr val="tx1">
                    <a:lumMod val="85000"/>
                  </a:schemeClr>
                </a:solidFill>
              </a:rPr>
              <a:t>trip ($600 Domestic)</a:t>
            </a:r>
            <a:r>
              <a:rPr lang="en-US" sz="2600" dirty="0">
                <a:solidFill>
                  <a:schemeClr val="tx1">
                    <a:lumMod val="85000"/>
                  </a:schemeClr>
                </a:solidFill>
              </a:rPr>
              <a:t>	</a:t>
            </a:r>
            <a:r>
              <a:rPr lang="en-US" sz="2600" dirty="0">
                <a:solidFill>
                  <a:schemeClr val="tx1">
                    <a:lumMod val="85000"/>
                  </a:schemeClr>
                </a:solidFill>
              </a:rPr>
              <a:t>	</a:t>
            </a:r>
            <a:endParaRPr lang="en-US" sz="2600" dirty="0" smtClean="0">
              <a:solidFill>
                <a:schemeClr val="tx1">
                  <a:lumMod val="85000"/>
                </a:schemeClr>
              </a:solidFill>
            </a:endParaRPr>
          </a:p>
          <a:p>
            <a:pPr marL="0" lvl="8" indent="0">
              <a:spcBef>
                <a:spcPts val="1000"/>
              </a:spcBef>
              <a:buNone/>
            </a:pPr>
            <a:r>
              <a:rPr lang="en-US" sz="2600" dirty="0" smtClean="0">
                <a:solidFill>
                  <a:schemeClr val="tx1">
                    <a:lumMod val="85000"/>
                  </a:schemeClr>
                </a:solidFill>
              </a:rPr>
              <a:t>       Out of State:                Up </a:t>
            </a:r>
            <a:r>
              <a:rPr lang="en-US" sz="2600" dirty="0">
                <a:solidFill>
                  <a:schemeClr val="tx1">
                    <a:lumMod val="85000"/>
                  </a:schemeClr>
                </a:solidFill>
              </a:rPr>
              <a:t>to </a:t>
            </a:r>
            <a:r>
              <a:rPr lang="en-US" sz="26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$800 </a:t>
            </a:r>
            <a:r>
              <a:rPr lang="en-US" sz="2600" dirty="0">
                <a:solidFill>
                  <a:schemeClr val="tx1">
                    <a:lumMod val="85000"/>
                  </a:schemeClr>
                </a:solidFill>
              </a:rPr>
              <a:t>per trip		</a:t>
            </a:r>
          </a:p>
          <a:p>
            <a:pPr marL="0" indent="0">
              <a:buNone/>
            </a:pP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78365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When do I Apply?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u="sng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Deadlines ,Deadlines ,Deadlines!!!</a:t>
            </a:r>
          </a:p>
          <a:p>
            <a:r>
              <a:rPr lang="en-US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Domestic travel </a:t>
            </a:r>
            <a:r>
              <a:rPr lang="en-US" b="1" dirty="0"/>
              <a:t>= minimum of 5 weeks before departure date is the last day to apply.</a:t>
            </a:r>
            <a:endParaRPr lang="en-US" dirty="0"/>
          </a:p>
          <a:p>
            <a:r>
              <a:rPr lang="en-US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International travel </a:t>
            </a:r>
            <a:r>
              <a:rPr lang="en-US" b="1" dirty="0"/>
              <a:t>= minimum of 6 weeks before departure date is the last day to apply.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93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do I Apply?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/>
              <a:t>1) Google: </a:t>
            </a:r>
            <a:r>
              <a:rPr lang="en-US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FAU Owl </a:t>
            </a:r>
            <a:r>
              <a:rPr lang="en-US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Central- Click on 1</a:t>
            </a:r>
            <a:r>
              <a:rPr lang="en-US" i="1" baseline="30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ST</a:t>
            </a:r>
            <a:r>
              <a:rPr lang="en-US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Result</a:t>
            </a:r>
            <a:endParaRPr lang="en-US" i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r>
              <a:rPr lang="en-US" i="1" dirty="0"/>
              <a:t>2) Click on </a:t>
            </a:r>
            <a:r>
              <a:rPr lang="en-US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Organizations</a:t>
            </a:r>
          </a:p>
          <a:p>
            <a:r>
              <a:rPr lang="en-US" i="1" dirty="0"/>
              <a:t>3) Click on 4</a:t>
            </a:r>
            <a:r>
              <a:rPr lang="en-US" i="1" baseline="30000" dirty="0"/>
              <a:t>th</a:t>
            </a:r>
            <a:r>
              <a:rPr lang="en-US" i="1" dirty="0"/>
              <a:t> Option down:</a:t>
            </a:r>
            <a:r>
              <a:rPr lang="en-US" sz="2400" i="1" dirty="0"/>
              <a:t> </a:t>
            </a:r>
            <a:r>
              <a:rPr lang="en-US" sz="2400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“</a:t>
            </a:r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Activity and Service, Accounting and Budget Office (ASAB)”</a:t>
            </a:r>
            <a:endParaRPr lang="en-US" sz="2400" i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r>
              <a:rPr lang="en-US" dirty="0" smtClean="0"/>
              <a:t>4) Click on tab on top labeled “</a:t>
            </a:r>
            <a:r>
              <a:rPr lang="en-US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FORMS”</a:t>
            </a:r>
          </a:p>
          <a:p>
            <a:r>
              <a:rPr lang="en-US" dirty="0" smtClean="0"/>
              <a:t>5) Click on </a:t>
            </a:r>
            <a:r>
              <a:rPr lang="en-US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“GPSA Travel Application FY17”</a:t>
            </a:r>
          </a:p>
          <a:p>
            <a:endParaRPr lang="en-US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290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Forms Needed: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Graduate </a:t>
            </a:r>
            <a:r>
              <a:rPr lang="en-US" dirty="0"/>
              <a:t>Travel Application Checklist</a:t>
            </a:r>
          </a:p>
          <a:p>
            <a:r>
              <a:rPr lang="en-US" dirty="0"/>
              <a:t>Release of Liability/Student Code of Conduct</a:t>
            </a:r>
          </a:p>
          <a:p>
            <a:r>
              <a:rPr lang="en-US" dirty="0"/>
              <a:t>Student authored letter of Travel Justification</a:t>
            </a:r>
          </a:p>
          <a:p>
            <a:r>
              <a:rPr lang="en-US" dirty="0"/>
              <a:t>Faculty Advisor Letter of Support</a:t>
            </a:r>
          </a:p>
          <a:p>
            <a:r>
              <a:rPr lang="en-US" dirty="0"/>
              <a:t>Conference Confirmation of Registration Receipt (if attending or presenting at a conference, workshop, etc.)</a:t>
            </a:r>
          </a:p>
          <a:p>
            <a:r>
              <a:rPr lang="en-US" dirty="0"/>
              <a:t>Proof of Presenting (if presenting)</a:t>
            </a:r>
          </a:p>
          <a:p>
            <a:r>
              <a:rPr lang="en-US" dirty="0"/>
              <a:t>Quotes for all Eligible Expenses being requested</a:t>
            </a:r>
          </a:p>
          <a:p>
            <a:r>
              <a:rPr lang="en-US" dirty="0"/>
              <a:t>Form 14 (If </a:t>
            </a:r>
            <a:r>
              <a:rPr lang="en-US" dirty="0" smtClean="0"/>
              <a:t>applicable)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374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Happens Next?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The Travel Committee will review your application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(*apply early in case of missing documents!*)</a:t>
            </a:r>
          </a:p>
          <a:p>
            <a:r>
              <a:rPr lang="en-US" dirty="0" smtClean="0"/>
              <a:t>You will be sent an approval or denial message via owl central </a:t>
            </a:r>
            <a:r>
              <a:rPr lang="en-US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AND</a:t>
            </a:r>
            <a:r>
              <a:rPr lang="en-US" dirty="0" smtClean="0"/>
              <a:t> E-mail</a:t>
            </a:r>
          </a:p>
          <a:p>
            <a:r>
              <a:rPr lang="en-US" dirty="0" smtClean="0"/>
              <a:t>If approved, you will be emailed instructions on how to set up your delegation </a:t>
            </a:r>
            <a:r>
              <a:rPr lang="en-US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(MUST BE DONE BEFORE DEPARTURE TO TRAVEL)</a:t>
            </a:r>
            <a:endParaRPr 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1120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REIMBURSEMENT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Deadlines</a:t>
            </a:r>
            <a:r>
              <a:rPr lang="en-US" u="sng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!</a:t>
            </a:r>
          </a:p>
          <a:p>
            <a:r>
              <a:rPr lang="en-US" dirty="0" smtClean="0">
                <a:solidFill>
                  <a:schemeClr val="tx1">
                    <a:lumMod val="95000"/>
                  </a:schemeClr>
                </a:solidFill>
              </a:rPr>
              <a:t>Follow same previous steps to Owl Central Forms</a:t>
            </a:r>
          </a:p>
          <a:p>
            <a:r>
              <a:rPr lang="en-US" dirty="0" smtClean="0">
                <a:solidFill>
                  <a:schemeClr val="tx1">
                    <a:lumMod val="95000"/>
                  </a:schemeClr>
                </a:solidFill>
              </a:rPr>
              <a:t>Click on </a:t>
            </a:r>
            <a:r>
              <a:rPr lang="en-US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“GPSA Request for Travel Reimbursement FY17”</a:t>
            </a:r>
          </a:p>
          <a:p>
            <a:r>
              <a:rPr lang="en-US" dirty="0" smtClean="0">
                <a:solidFill>
                  <a:schemeClr val="tx1">
                    <a:lumMod val="95000"/>
                  </a:schemeClr>
                </a:solidFill>
              </a:rPr>
              <a:t>Submit proper documentation/receipts etc.</a:t>
            </a:r>
            <a:endParaRPr lang="en-US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r>
              <a:rPr lang="en-US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**You have </a:t>
            </a:r>
            <a:r>
              <a:rPr lang="en-US" sz="6000" u="sng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10</a:t>
            </a:r>
            <a:r>
              <a:rPr lang="en-US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days from the date of your return from your trip to apply**</a:t>
            </a:r>
            <a:endParaRPr 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endParaRPr lang="en-US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25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indent="-228600">
              <a:spcBef>
                <a:spcPts val="0"/>
              </a:spcBef>
              <a:spcAft>
                <a:spcPts val="750"/>
              </a:spcAft>
            </a:pPr>
            <a:r>
              <a:rPr lang="en-US" sz="3600" i="1" dirty="0" smtClean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  <a:cs typeface="+mn-cs"/>
              </a:rPr>
              <a:t/>
            </a:r>
            <a:br>
              <a:rPr lang="en-US" sz="3600" i="1" dirty="0" smtClean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  <a:cs typeface="+mn-cs"/>
              </a:rPr>
            </a:br>
            <a:r>
              <a:rPr lang="en-US" sz="3400" i="1" dirty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  <a:cs typeface="+mn-cs"/>
              </a:rPr>
              <a:t/>
            </a:r>
            <a:br>
              <a:rPr lang="en-US" sz="3400" i="1" dirty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  <a:cs typeface="+mn-cs"/>
              </a:rPr>
            </a:br>
            <a:r>
              <a:rPr lang="en-US" sz="3600" b="1" i="1" dirty="0" smtClean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  <a:cs typeface="+mn-cs"/>
              </a:rPr>
              <a:t>What Expenses </a:t>
            </a:r>
            <a:r>
              <a:rPr lang="en-US" sz="3600" b="1" i="1" dirty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  <a:cs typeface="+mn-cs"/>
              </a:rPr>
              <a:t>are </a:t>
            </a:r>
            <a:r>
              <a:rPr lang="en-US" sz="3600" b="1" i="1" dirty="0" smtClean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  <a:cs typeface="+mn-cs"/>
              </a:rPr>
              <a:t>Eligible </a:t>
            </a:r>
            <a:r>
              <a:rPr lang="en-US" sz="3600" b="1" i="1" dirty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  <a:cs typeface="+mn-cs"/>
              </a:rPr>
              <a:t>for </a:t>
            </a:r>
            <a:r>
              <a:rPr lang="en-US" sz="3600" b="1" i="1" dirty="0" smtClean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  <a:cs typeface="+mn-cs"/>
              </a:rPr>
              <a:t>Reimbursement?</a:t>
            </a:r>
            <a:r>
              <a:rPr lang="en-US" sz="3600" b="1" i="1" dirty="0" smtClean="0">
                <a:solidFill>
                  <a:schemeClr val="tx1"/>
                </a:solidFill>
                <a:latin typeface="Roboto Condensed"/>
                <a:ea typeface="Times New Roman" panose="02020603050405020304" pitchFamily="18" charset="0"/>
                <a:cs typeface="+mn-cs"/>
              </a:rPr>
              <a:t/>
            </a:r>
            <a:br>
              <a:rPr lang="en-US" sz="3600" b="1" i="1" dirty="0" smtClean="0">
                <a:solidFill>
                  <a:schemeClr val="tx1"/>
                </a:solidFill>
                <a:latin typeface="Roboto Condensed"/>
                <a:ea typeface="Times New Roman" panose="02020603050405020304" pitchFamily="18" charset="0"/>
                <a:cs typeface="+mn-cs"/>
              </a:rPr>
            </a:b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/>
            </a:r>
            <a:b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</a:br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marR="0">
              <a:spcBef>
                <a:spcPts val="0"/>
              </a:spcBef>
              <a:spcAft>
                <a:spcPts val="750"/>
              </a:spcAft>
            </a:pPr>
            <a:r>
              <a:rPr lang="en-US" dirty="0" smtClean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</a:rPr>
              <a:t>Airfare </a:t>
            </a:r>
            <a:r>
              <a:rPr lang="en-US" dirty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</a:rPr>
              <a:t>&amp; Baggage Fees</a:t>
            </a:r>
            <a:endParaRPr lang="en-US" sz="2400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750"/>
              </a:spcAft>
            </a:pPr>
            <a:r>
              <a:rPr lang="en-US" dirty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</a:rPr>
              <a:t>Hotel Costs</a:t>
            </a:r>
            <a:endParaRPr lang="en-US" sz="2400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750"/>
              </a:spcAft>
            </a:pPr>
            <a:r>
              <a:rPr lang="en-US" dirty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</a:rPr>
              <a:t>Registration Fees</a:t>
            </a:r>
            <a:endParaRPr lang="en-US" sz="2400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750"/>
              </a:spcAft>
            </a:pPr>
            <a:r>
              <a:rPr lang="en-US" dirty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</a:rPr>
              <a:t>Rental Car - Must be </a:t>
            </a:r>
            <a:r>
              <a:rPr lang="en-US" b="1" u="sng" dirty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</a:rPr>
              <a:t>Enterprise</a:t>
            </a:r>
            <a:endParaRPr lang="en-US" sz="2400" u="sng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750"/>
              </a:spcAft>
            </a:pPr>
            <a:r>
              <a:rPr lang="en-US" dirty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</a:rPr>
              <a:t>Gas, if driving a rental car</a:t>
            </a:r>
            <a:endParaRPr lang="en-US" sz="2400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750"/>
              </a:spcAft>
            </a:pPr>
            <a:r>
              <a:rPr lang="en-US" dirty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</a:rPr>
              <a:t>Parking, if driving a rental car</a:t>
            </a:r>
            <a:endParaRPr lang="en-US" sz="2400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750"/>
              </a:spcAft>
            </a:pPr>
            <a:r>
              <a:rPr lang="en-US" dirty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</a:rPr>
              <a:t>Local transportation within destination city (taxi, subway, shuttle, etc</a:t>
            </a:r>
            <a:r>
              <a:rPr lang="en-US" dirty="0" smtClean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</a:rPr>
              <a:t>.)</a:t>
            </a:r>
          </a:p>
          <a:p>
            <a:pPr marL="0" marR="0">
              <a:spcBef>
                <a:spcPts val="0"/>
              </a:spcBef>
              <a:spcAft>
                <a:spcPts val="750"/>
              </a:spcAft>
            </a:pPr>
            <a:r>
              <a:rPr lang="en-US" sz="2400" b="1" u="sng" dirty="0" smtClean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</a:rPr>
              <a:t>EXPENSES NOT ELIGIBLE</a:t>
            </a:r>
            <a:r>
              <a:rPr lang="en-US" sz="2400" b="1" dirty="0" smtClean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</a:rPr>
              <a:t>: </a:t>
            </a:r>
          </a:p>
          <a:p>
            <a:pPr marL="0" marR="0">
              <a:spcBef>
                <a:spcPts val="0"/>
              </a:spcBef>
              <a:spcAft>
                <a:spcPts val="750"/>
              </a:spcAft>
            </a:pPr>
            <a:r>
              <a:rPr lang="en-US" sz="2400" dirty="0" smtClean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</a:rPr>
              <a:t>Food </a:t>
            </a:r>
            <a:r>
              <a:rPr lang="en-US" sz="2400" dirty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</a:rPr>
              <a:t>or other per diem </a:t>
            </a:r>
            <a:r>
              <a:rPr lang="en-US" sz="2400" dirty="0" smtClean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</a:rPr>
              <a:t>costs</a:t>
            </a:r>
            <a:r>
              <a:rPr lang="en-US" sz="2000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smtClean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</a:rPr>
              <a:t>membership </a:t>
            </a:r>
            <a:r>
              <a:rPr lang="en-US" sz="2400" dirty="0">
                <a:solidFill>
                  <a:schemeClr val="tx1">
                    <a:lumMod val="95000"/>
                  </a:schemeClr>
                </a:solidFill>
                <a:latin typeface="Roboto Condensed"/>
                <a:ea typeface="Times New Roman" panose="02020603050405020304" pitchFamily="18" charset="0"/>
              </a:rPr>
              <a:t>Fees</a:t>
            </a:r>
            <a:endParaRPr lang="en-US" sz="2000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750"/>
              </a:spcAft>
            </a:pPr>
            <a:endParaRPr lang="en-US" sz="2400" dirty="0">
              <a:solidFill>
                <a:schemeClr val="tx1">
                  <a:lumMod val="95000"/>
                </a:schemeClr>
              </a:solidFill>
              <a:latin typeface="Roboto Condensed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750"/>
              </a:spcAft>
            </a:pPr>
            <a:endParaRPr lang="en-US" sz="2400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054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Reimbursements Cont’d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GPSA cannot reimburse you for expenses not paid by you.  Expenses paid by someone else or a department are not reimbursable.</a:t>
            </a:r>
          </a:p>
          <a:p>
            <a:r>
              <a:rPr lang="en-US" dirty="0"/>
              <a:t>Expense booked through discount travel agencies (Expedia, Travelocity, </a:t>
            </a:r>
            <a:r>
              <a:rPr lang="en-US" dirty="0" err="1"/>
              <a:t>Orbitz</a:t>
            </a:r>
            <a:r>
              <a:rPr lang="en-US" dirty="0"/>
              <a:t>, etc.) that are not itemized will not be reimbursed if requesting reimbursement</a:t>
            </a:r>
          </a:p>
          <a:p>
            <a:r>
              <a:rPr lang="en-US" dirty="0"/>
              <a:t>Expenses where hotel receipts do not include official hotel letterhead and are not itemized will not be reimbursed; hotel receipts must include a daily breakdown of expenses, including room rate &amp; all taxes.</a:t>
            </a:r>
          </a:p>
          <a:p>
            <a:r>
              <a:rPr lang="en-US" dirty="0"/>
              <a:t>Reward points/miles, prepaid gas receipts and handwritten receipts are not acceptable or eligible for reimbursement.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429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HAPPY TRAVELING! 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sym typeface="Wingdings" panose="05000000000000000000" pitchFamily="2" charset="2"/>
              </a:rPr>
              <a:t> </a:t>
            </a:r>
            <a:endParaRPr lang="en-US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</a:p>
          <a:p>
            <a:r>
              <a:rPr lang="en-US" dirty="0" smtClean="0"/>
              <a:t>Concerns/Appeals</a:t>
            </a:r>
          </a:p>
          <a:p>
            <a:r>
              <a:rPr lang="en-US" dirty="0" smtClean="0"/>
              <a:t>GPSA Office:</a:t>
            </a:r>
            <a:r>
              <a:rPr lang="en-US" dirty="0"/>
              <a:t> </a:t>
            </a:r>
            <a:r>
              <a:rPr lang="en-US" dirty="0" err="1" smtClean="0"/>
              <a:t>Bldg</a:t>
            </a:r>
            <a:r>
              <a:rPr lang="en-US" dirty="0" smtClean="0"/>
              <a:t> 31 Rm 234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656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TM04033923[[fn=Depth]]</Template>
  <TotalTime>73</TotalTime>
  <Words>393</Words>
  <Application>Microsoft Office PowerPoint</Application>
  <PresentationFormat>Widescreen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Corbel</vt:lpstr>
      <vt:lpstr>Roboto Condensed</vt:lpstr>
      <vt:lpstr>Times New Roman</vt:lpstr>
      <vt:lpstr>Wingdings</vt:lpstr>
      <vt:lpstr>Depth</vt:lpstr>
      <vt:lpstr>Graduate Travel Procedures</vt:lpstr>
      <vt:lpstr>What Can I receive Travel funding for?</vt:lpstr>
      <vt:lpstr>When do I Apply?</vt:lpstr>
      <vt:lpstr>Where do I Apply?</vt:lpstr>
      <vt:lpstr>Forms Needed:</vt:lpstr>
      <vt:lpstr>What Happens Next?</vt:lpstr>
      <vt:lpstr>REIMBURSEMENT</vt:lpstr>
      <vt:lpstr>  What Expenses are Eligible for Reimbursement?  </vt:lpstr>
      <vt:lpstr>Reimbursements Cont’d</vt:lpstr>
      <vt:lpstr>HAPPY TRAVELING! 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Graduate Travel Procedures</dc:title>
  <dc:creator>sshahroo</dc:creator>
  <cp:lastModifiedBy>ddoradovilla2016</cp:lastModifiedBy>
  <cp:revision>13</cp:revision>
  <cp:lastPrinted>2016-12-07T16:49:48Z</cp:lastPrinted>
  <dcterms:created xsi:type="dcterms:W3CDTF">2016-12-06T19:52:20Z</dcterms:created>
  <dcterms:modified xsi:type="dcterms:W3CDTF">2017-01-27T17:20:59Z</dcterms:modified>
</cp:coreProperties>
</file>